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1"/>
  </p:notesMasterIdLst>
  <p:handoutMasterIdLst>
    <p:handoutMasterId r:id="rId12"/>
  </p:handoutMasterIdLst>
  <p:sldIdLst>
    <p:sldId id="256" r:id="rId2"/>
    <p:sldId id="261" r:id="rId3"/>
    <p:sldId id="260" r:id="rId4"/>
    <p:sldId id="258" r:id="rId5"/>
    <p:sldId id="262" r:id="rId6"/>
    <p:sldId id="259" r:id="rId7"/>
    <p:sldId id="273" r:id="rId8"/>
    <p:sldId id="290" r:id="rId9"/>
    <p:sldId id="291" r:id="rId10"/>
  </p:sldIdLst>
  <p:sldSz cx="9144000" cy="6858000" type="screen4x3"/>
  <p:notesSz cx="6794500" cy="99314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90" autoAdjust="0"/>
  </p:normalViewPr>
  <p:slideViewPr>
    <p:cSldViewPr>
      <p:cViewPr varScale="1">
        <p:scale>
          <a:sx n="100" d="100"/>
          <a:sy n="100" d="100"/>
        </p:scale>
        <p:origin x="19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C7A8DEBB-2EF9-4353-BEAF-78FD69A44951}" type="datetimeFigureOut">
              <a:rPr lang="en-GB" smtClean="0"/>
              <a:t>10/05/2023</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69189516-EFEF-4FE5-A10D-FDBBC5351C3B}" type="slidenum">
              <a:rPr lang="en-GB" smtClean="0"/>
              <a:t>‹#›</a:t>
            </a:fld>
            <a:endParaRPr lang="en-GB"/>
          </a:p>
        </p:txBody>
      </p:sp>
    </p:spTree>
    <p:extLst>
      <p:ext uri="{BB962C8B-B14F-4D97-AF65-F5344CB8AC3E}">
        <p14:creationId xmlns:p14="http://schemas.microsoft.com/office/powerpoint/2010/main" val="394722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A85976A-E2EF-4C2B-B2F5-08D4A83EEE75}" type="datetimeFigureOut">
              <a:rPr lang="en-GB" smtClean="0"/>
              <a:t>10/05/2023</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3AD9D87-0C2A-472E-825B-046853E942C5}" type="slidenum">
              <a:rPr lang="en-GB" smtClean="0"/>
              <a:t>‹#›</a:t>
            </a:fld>
            <a:endParaRPr lang="en-GB"/>
          </a:p>
        </p:txBody>
      </p:sp>
    </p:spTree>
    <p:extLst>
      <p:ext uri="{BB962C8B-B14F-4D97-AF65-F5344CB8AC3E}">
        <p14:creationId xmlns:p14="http://schemas.microsoft.com/office/powerpoint/2010/main" val="174956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a:t>
            </a:r>
          </a:p>
          <a:p>
            <a:endParaRPr lang="en-GB" dirty="0"/>
          </a:p>
          <a:p>
            <a:r>
              <a:rPr lang="en-GB" dirty="0"/>
              <a:t>How is everyone?</a:t>
            </a:r>
          </a:p>
          <a:p>
            <a:endParaRPr lang="en-GB" dirty="0"/>
          </a:p>
          <a:p>
            <a:r>
              <a:rPr lang="en-GB" dirty="0"/>
              <a:t>Any questions before we get started?</a:t>
            </a:r>
          </a:p>
        </p:txBody>
      </p:sp>
      <p:sp>
        <p:nvSpPr>
          <p:cNvPr id="4" name="Slide Number Placeholder 3"/>
          <p:cNvSpPr>
            <a:spLocks noGrp="1"/>
          </p:cNvSpPr>
          <p:nvPr>
            <p:ph type="sldNum" sz="quarter" idx="10"/>
          </p:nvPr>
        </p:nvSpPr>
        <p:spPr/>
        <p:txBody>
          <a:bodyPr/>
          <a:lstStyle/>
          <a:p>
            <a:fld id="{B3AD9D87-0C2A-472E-825B-046853E942C5}" type="slidenum">
              <a:rPr lang="en-GB" smtClean="0"/>
              <a:t>1</a:t>
            </a:fld>
            <a:endParaRPr lang="en-GB"/>
          </a:p>
        </p:txBody>
      </p:sp>
    </p:spTree>
    <p:extLst>
      <p:ext uri="{BB962C8B-B14F-4D97-AF65-F5344CB8AC3E}">
        <p14:creationId xmlns:p14="http://schemas.microsoft.com/office/powerpoint/2010/main" val="231696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What we learn today we will take into the clinical labs and add to our patient assessment when dealing with heart failure in simulation</a:t>
            </a:r>
            <a:endParaRPr lang="en-GB" dirty="0"/>
          </a:p>
        </p:txBody>
      </p:sp>
      <p:sp>
        <p:nvSpPr>
          <p:cNvPr id="4" name="Slide Number Placeholder 3"/>
          <p:cNvSpPr>
            <a:spLocks noGrp="1"/>
          </p:cNvSpPr>
          <p:nvPr>
            <p:ph type="sldNum" sz="quarter" idx="10"/>
          </p:nvPr>
        </p:nvSpPr>
        <p:spPr/>
        <p:txBody>
          <a:bodyPr/>
          <a:lstStyle/>
          <a:p>
            <a:fld id="{B3AD9D87-0C2A-472E-825B-046853E942C5}" type="slidenum">
              <a:rPr lang="en-GB" smtClean="0"/>
              <a:t>2</a:t>
            </a:fld>
            <a:endParaRPr lang="en-GB"/>
          </a:p>
        </p:txBody>
      </p:sp>
    </p:spTree>
    <p:extLst>
      <p:ext uri="{BB962C8B-B14F-4D97-AF65-F5344CB8AC3E}">
        <p14:creationId xmlns:p14="http://schemas.microsoft.com/office/powerpoint/2010/main" val="130727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3A65A3-FF52-4168-AE90-77655A0F58AF}" type="slidenum">
              <a:rPr lang="en-GB" smtClean="0"/>
              <a:t>3</a:t>
            </a:fld>
            <a:endParaRPr lang="en-GB"/>
          </a:p>
        </p:txBody>
      </p:sp>
    </p:spTree>
    <p:extLst>
      <p:ext uri="{BB962C8B-B14F-4D97-AF65-F5344CB8AC3E}">
        <p14:creationId xmlns:p14="http://schemas.microsoft.com/office/powerpoint/2010/main" val="205467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 definition as above.</a:t>
            </a:r>
          </a:p>
          <a:p>
            <a:endParaRPr lang="en-GB" baseline="0" dirty="0"/>
          </a:p>
          <a:p>
            <a:r>
              <a:rPr lang="en-GB" baseline="0" dirty="0"/>
              <a:t>Is asthma considered as COPD? = No </a:t>
            </a:r>
            <a:r>
              <a:rPr lang="en-GB" sz="1200" b="0" i="0" kern="1200" dirty="0">
                <a:solidFill>
                  <a:schemeClr val="tx1"/>
                </a:solidFill>
                <a:effectLst/>
                <a:latin typeface="+mn-lt"/>
                <a:ea typeface="+mn-ea"/>
                <a:cs typeface="+mn-cs"/>
              </a:rPr>
              <a:t>COPD is an umbrella term used to diagnose people who have chronic bronchitis, emphysema, or a combination of both. People with the chronic bronchitis form of COPD find it hard to breathe because their airways become swollen and filled with mucus. The same changes occur in people with asthma, but they happen because of triggers, or factors in the environment that cause a reaction. The triggers could be cigarette smoke, pet dander, dust, or a variety of other things. People with COPD tend to have milder versions of symptoms like shortness of breath even without triggers present, but when they are exposed to triggers, their symptoms can become even </a:t>
            </a:r>
            <a:r>
              <a:rPr lang="en-GB" sz="1200" b="0" i="0" kern="1200" dirty="0" err="1">
                <a:solidFill>
                  <a:schemeClr val="tx1"/>
                </a:solidFill>
                <a:effectLst/>
                <a:latin typeface="+mn-lt"/>
                <a:ea typeface="+mn-ea"/>
                <a:cs typeface="+mn-cs"/>
              </a:rPr>
              <a:t>wors</a:t>
            </a:r>
            <a:endParaRPr lang="en-GB" baseline="0" dirty="0"/>
          </a:p>
        </p:txBody>
      </p:sp>
      <p:sp>
        <p:nvSpPr>
          <p:cNvPr id="4" name="Slide Number Placeholder 3"/>
          <p:cNvSpPr>
            <a:spLocks noGrp="1"/>
          </p:cNvSpPr>
          <p:nvPr>
            <p:ph type="sldNum" sz="quarter" idx="10"/>
          </p:nvPr>
        </p:nvSpPr>
        <p:spPr/>
        <p:txBody>
          <a:bodyPr/>
          <a:lstStyle/>
          <a:p>
            <a:fld id="{B3AD9D87-0C2A-472E-825B-046853E942C5}" type="slidenum">
              <a:rPr lang="en-GB" smtClean="0"/>
              <a:t>4</a:t>
            </a:fld>
            <a:endParaRPr lang="en-GB"/>
          </a:p>
        </p:txBody>
      </p:sp>
    </p:spTree>
    <p:extLst>
      <p:ext uri="{BB962C8B-B14F-4D97-AF65-F5344CB8AC3E}">
        <p14:creationId xmlns:p14="http://schemas.microsoft.com/office/powerpoint/2010/main" val="73321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has witnessed or been involved with a asthma </a:t>
            </a:r>
            <a:r>
              <a:rPr lang="en-GB" dirty="0" err="1"/>
              <a:t>pt</a:t>
            </a:r>
            <a:r>
              <a:rPr lang="en-GB" dirty="0"/>
              <a:t> in the practice</a:t>
            </a:r>
            <a:r>
              <a:rPr lang="en-GB" baseline="0" dirty="0"/>
              <a:t> setting</a:t>
            </a:r>
            <a:r>
              <a:rPr lang="en-GB" dirty="0"/>
              <a:t>?</a:t>
            </a:r>
          </a:p>
          <a:p>
            <a:r>
              <a:rPr lang="en-GB" dirty="0"/>
              <a:t>Tell me about the</a:t>
            </a:r>
            <a:r>
              <a:rPr lang="en-GB" baseline="0" dirty="0"/>
              <a:t> situation? How was this managed, what was good or what could have been done better</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3AD9D87-0C2A-472E-825B-046853E942C5}" type="slidenum">
              <a:rPr lang="en-GB" smtClean="0"/>
              <a:t>5</a:t>
            </a:fld>
            <a:endParaRPr lang="en-GB"/>
          </a:p>
        </p:txBody>
      </p:sp>
    </p:spTree>
    <p:extLst>
      <p:ext uri="{BB962C8B-B14F-4D97-AF65-F5344CB8AC3E}">
        <p14:creationId xmlns:p14="http://schemas.microsoft.com/office/powerpoint/2010/main" val="355306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AD9D87-0C2A-472E-825B-046853E942C5}" type="slidenum">
              <a:rPr lang="en-GB" smtClean="0"/>
              <a:t>6</a:t>
            </a:fld>
            <a:endParaRPr lang="en-GB"/>
          </a:p>
        </p:txBody>
      </p:sp>
    </p:spTree>
    <p:extLst>
      <p:ext uri="{BB962C8B-B14F-4D97-AF65-F5344CB8AC3E}">
        <p14:creationId xmlns:p14="http://schemas.microsoft.com/office/powerpoint/2010/main" val="153702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Asthma can result in 2 ways: 1</a:t>
            </a:r>
            <a:r>
              <a:rPr lang="en-GB" baseline="30000" dirty="0"/>
              <a:t>st</a:t>
            </a:r>
            <a:r>
              <a:rPr lang="en-GB" baseline="0" dirty="0"/>
              <a:t> Broncho spasm where inflammation of the smooth muscle causes a narrowing of the airway lumen</a:t>
            </a:r>
          </a:p>
          <a:p>
            <a:r>
              <a:rPr lang="en-GB" baseline="0" dirty="0"/>
              <a:t>2</a:t>
            </a:r>
            <a:r>
              <a:rPr lang="en-GB" baseline="30000" dirty="0"/>
              <a:t>nd</a:t>
            </a:r>
            <a:r>
              <a:rPr lang="en-GB" baseline="0" dirty="0"/>
              <a:t> excessive mucus also causing narrowing of the airway or a combination of the both…….</a:t>
            </a:r>
          </a:p>
        </p:txBody>
      </p:sp>
      <p:sp>
        <p:nvSpPr>
          <p:cNvPr id="4" name="Slide Number Placeholder 3"/>
          <p:cNvSpPr>
            <a:spLocks noGrp="1"/>
          </p:cNvSpPr>
          <p:nvPr>
            <p:ph type="sldNum" sz="quarter" idx="10"/>
          </p:nvPr>
        </p:nvSpPr>
        <p:spPr/>
        <p:txBody>
          <a:bodyPr/>
          <a:lstStyle/>
          <a:p>
            <a:fld id="{B3AD9D87-0C2A-472E-825B-046853E942C5}" type="slidenum">
              <a:rPr lang="en-GB" smtClean="0"/>
              <a:t>7</a:t>
            </a:fld>
            <a:endParaRPr lang="en-GB"/>
          </a:p>
        </p:txBody>
      </p:sp>
    </p:spTree>
    <p:extLst>
      <p:ext uri="{BB962C8B-B14F-4D97-AF65-F5344CB8AC3E}">
        <p14:creationId xmlns:p14="http://schemas.microsoft.com/office/powerpoint/2010/main" val="351952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Are Mast Cells?</a:t>
            </a:r>
          </a:p>
          <a:p>
            <a:r>
              <a:rPr lang="en-GB" sz="1200" b="0" i="0" kern="1200" dirty="0">
                <a:solidFill>
                  <a:schemeClr val="tx1"/>
                </a:solidFill>
                <a:effectLst/>
                <a:latin typeface="+mn-lt"/>
                <a:ea typeface="+mn-ea"/>
                <a:cs typeface="+mn-cs"/>
              </a:rPr>
              <a:t>Mast cells are "master regulators“ type of </a:t>
            </a:r>
            <a:r>
              <a:rPr lang="en-GB" sz="1200" b="0" i="0" kern="1200" dirty="0" err="1">
                <a:solidFill>
                  <a:schemeClr val="tx1"/>
                </a:solidFill>
                <a:effectLst/>
                <a:latin typeface="+mn-lt"/>
                <a:ea typeface="+mn-ea"/>
                <a:cs typeface="+mn-cs"/>
              </a:rPr>
              <a:t>wbc</a:t>
            </a:r>
            <a:r>
              <a:rPr lang="en-GB" sz="1200" b="0" i="0" kern="1200" dirty="0">
                <a:solidFill>
                  <a:schemeClr val="tx1"/>
                </a:solidFill>
                <a:effectLst/>
                <a:latin typeface="+mn-lt"/>
                <a:ea typeface="+mn-ea"/>
                <a:cs typeface="+mn-cs"/>
              </a:rPr>
              <a:t> of the immune system. They come from bone marrow and go into all tissues of the body. Each mast cell contains secretory granules (storage sacs), each containing powerful biologically active molecules called mediators (histamines, </a:t>
            </a:r>
            <a:r>
              <a:rPr lang="en-GB" sz="1200" b="0" i="0" kern="1200" dirty="0" err="1">
                <a:solidFill>
                  <a:schemeClr val="tx1"/>
                </a:solidFill>
                <a:effectLst/>
                <a:latin typeface="+mn-lt"/>
                <a:ea typeface="+mn-ea"/>
                <a:cs typeface="+mn-cs"/>
              </a:rPr>
              <a:t>luekotrines</a:t>
            </a:r>
            <a:r>
              <a:rPr lang="en-GB" sz="1200" b="0" i="0" kern="1200" dirty="0">
                <a:solidFill>
                  <a:schemeClr val="tx1"/>
                </a:solidFill>
                <a:effectLst/>
                <a:latin typeface="+mn-lt"/>
                <a:ea typeface="+mn-ea"/>
                <a:cs typeface="+mn-cs"/>
              </a:rPr>
              <a:t>, cytokines </a:t>
            </a:r>
            <a:r>
              <a:rPr lang="en-GB" sz="1200" b="0" i="0" kern="1200" dirty="0" err="1">
                <a:solidFill>
                  <a:schemeClr val="tx1"/>
                </a:solidFill>
                <a:effectLst/>
                <a:latin typeface="+mn-lt"/>
                <a:ea typeface="+mn-ea"/>
                <a:cs typeface="+mn-cs"/>
              </a:rPr>
              <a:t>etc</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These can be secreted when mast cells are triggered, leading to allergic and inflammatory diseases</a:t>
            </a:r>
          </a:p>
          <a:p>
            <a:endParaRPr lang="en-GB" baseline="0" dirty="0"/>
          </a:p>
        </p:txBody>
      </p:sp>
      <p:sp>
        <p:nvSpPr>
          <p:cNvPr id="4" name="Slide Number Placeholder 3"/>
          <p:cNvSpPr>
            <a:spLocks noGrp="1"/>
          </p:cNvSpPr>
          <p:nvPr>
            <p:ph type="sldNum" sz="quarter" idx="10"/>
          </p:nvPr>
        </p:nvSpPr>
        <p:spPr/>
        <p:txBody>
          <a:bodyPr/>
          <a:lstStyle/>
          <a:p>
            <a:fld id="{B3AD9D87-0C2A-472E-825B-046853E942C5}" type="slidenum">
              <a:rPr lang="en-GB" smtClean="0"/>
              <a:t>8</a:t>
            </a:fld>
            <a:endParaRPr lang="en-GB"/>
          </a:p>
        </p:txBody>
      </p:sp>
    </p:spTree>
    <p:extLst>
      <p:ext uri="{BB962C8B-B14F-4D97-AF65-F5344CB8AC3E}">
        <p14:creationId xmlns:p14="http://schemas.microsoft.com/office/powerpoint/2010/main" val="351952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Macrophage (dendritic) cell engulfs the antigen (foreign body) – these are presented to t helper</a:t>
            </a:r>
            <a:r>
              <a:rPr lang="en-GB" baseline="0" dirty="0"/>
              <a:t> cells (lymphocytes b &amp; t cells) once activated with </a:t>
            </a:r>
            <a:r>
              <a:rPr lang="en-GB" baseline="0" dirty="0" err="1"/>
              <a:t>IgE</a:t>
            </a:r>
            <a:r>
              <a:rPr lang="en-GB" baseline="0" dirty="0"/>
              <a:t> (</a:t>
            </a:r>
            <a:r>
              <a:rPr lang="en-GB" baseline="0" dirty="0" err="1"/>
              <a:t>immunoglobin</a:t>
            </a:r>
            <a:r>
              <a:rPr lang="en-GB" baseline="0" dirty="0"/>
              <a:t>, there are several types of immunoglobins but </a:t>
            </a:r>
            <a:r>
              <a:rPr lang="en-GB" baseline="0" dirty="0" err="1"/>
              <a:t>IgE</a:t>
            </a:r>
            <a:r>
              <a:rPr lang="en-GB" baseline="0" dirty="0"/>
              <a:t> are found in lungs, airways and mucus membranes) these have a high affinity / attraction to mast cells (master mediators) – it’s the mast cells that </a:t>
            </a:r>
            <a:r>
              <a:rPr lang="en-GB" baseline="0" dirty="0" err="1"/>
              <a:t>degranulate</a:t>
            </a:r>
            <a:r>
              <a:rPr lang="en-GB" baseline="0" dirty="0"/>
              <a:t> an release mediators such as histamines, </a:t>
            </a:r>
            <a:r>
              <a:rPr lang="en-GB" baseline="0" dirty="0" err="1"/>
              <a:t>luekotrienes</a:t>
            </a:r>
            <a:r>
              <a:rPr lang="en-GB" baseline="0" dirty="0"/>
              <a:t> </a:t>
            </a:r>
            <a:r>
              <a:rPr lang="en-GB" baseline="0" dirty="0" err="1"/>
              <a:t>etc</a:t>
            </a:r>
            <a:r>
              <a:rPr lang="en-GB" baseline="0" dirty="0"/>
              <a:t> which are responsible for the bronchial spasm / </a:t>
            </a:r>
            <a:r>
              <a:rPr lang="en-GB" baseline="0" dirty="0" err="1"/>
              <a:t>hyperesponseivness</a:t>
            </a:r>
            <a:r>
              <a:rPr lang="en-GB" baseline="0" dirty="0"/>
              <a:t> and excess mucus secretion.  Basophils &amp; </a:t>
            </a:r>
            <a:r>
              <a:rPr lang="en-GB" baseline="0" dirty="0" err="1"/>
              <a:t>eosnophils</a:t>
            </a:r>
            <a:r>
              <a:rPr lang="en-GB" baseline="0" dirty="0"/>
              <a:t> are another form of  </a:t>
            </a:r>
            <a:r>
              <a:rPr lang="en-GB" baseline="0" dirty="0" err="1"/>
              <a:t>wbc</a:t>
            </a:r>
            <a:r>
              <a:rPr lang="en-GB" baseline="0" dirty="0"/>
              <a:t>.</a:t>
            </a:r>
          </a:p>
          <a:p>
            <a:endParaRPr lang="en-GB" baseline="0" dirty="0"/>
          </a:p>
          <a:p>
            <a:r>
              <a:rPr lang="en-GB" baseline="0" dirty="0" err="1"/>
              <a:t>Lymphotoxin</a:t>
            </a:r>
            <a:r>
              <a:rPr lang="en-GB" baseline="0" dirty="0"/>
              <a:t> = </a:t>
            </a:r>
            <a:r>
              <a:rPr lang="en-GB" sz="1200" b="0" i="0" kern="1200" dirty="0">
                <a:solidFill>
                  <a:schemeClr val="tx1"/>
                </a:solidFill>
                <a:effectLst/>
                <a:latin typeface="+mn-lt"/>
                <a:ea typeface="+mn-ea"/>
                <a:cs typeface="+mn-cs"/>
              </a:rPr>
              <a:t> (previously known as </a:t>
            </a:r>
            <a:r>
              <a:rPr lang="en-GB" sz="1200" b="0" i="0" kern="1200" dirty="0" err="1">
                <a:solidFill>
                  <a:schemeClr val="tx1"/>
                </a:solidFill>
                <a:effectLst/>
                <a:latin typeface="+mn-lt"/>
                <a:ea typeface="+mn-ea"/>
                <a:cs typeface="+mn-cs"/>
              </a:rPr>
              <a:t>tumor</a:t>
            </a:r>
            <a:r>
              <a:rPr lang="en-GB" sz="1200" b="0" i="0" kern="1200" dirty="0">
                <a:solidFill>
                  <a:schemeClr val="tx1"/>
                </a:solidFill>
                <a:effectLst/>
                <a:latin typeface="+mn-lt"/>
                <a:ea typeface="+mn-ea"/>
                <a:cs typeface="+mn-cs"/>
              </a:rPr>
              <a:t> necrosis factor-beta) is a </a:t>
            </a:r>
            <a:r>
              <a:rPr lang="en-GB" sz="1200" b="0" i="0" kern="1200" dirty="0" err="1">
                <a:solidFill>
                  <a:schemeClr val="tx1"/>
                </a:solidFill>
                <a:effectLst/>
                <a:latin typeface="+mn-lt"/>
                <a:ea typeface="+mn-ea"/>
                <a:cs typeface="+mn-cs"/>
              </a:rPr>
              <a:t>lymphokine</a:t>
            </a:r>
            <a:r>
              <a:rPr lang="en-GB" sz="1200" b="0" i="0" kern="1200" dirty="0">
                <a:solidFill>
                  <a:schemeClr val="tx1"/>
                </a:solidFill>
                <a:effectLst/>
                <a:latin typeface="+mn-lt"/>
                <a:ea typeface="+mn-ea"/>
                <a:cs typeface="+mn-cs"/>
              </a:rPr>
              <a:t> cytokine. It is a protein that is produced by Th1 type T-cells and induces vascular endothelial cells to change their surface adhesion molecules to allow phagocytic cells to bind to them</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3AD9D87-0C2A-472E-825B-046853E942C5}" type="slidenum">
              <a:rPr lang="en-GB" smtClean="0"/>
              <a:t>9</a:t>
            </a:fld>
            <a:endParaRPr lang="en-GB"/>
          </a:p>
        </p:txBody>
      </p:sp>
    </p:spTree>
    <p:extLst>
      <p:ext uri="{BB962C8B-B14F-4D97-AF65-F5344CB8AC3E}">
        <p14:creationId xmlns:p14="http://schemas.microsoft.com/office/powerpoint/2010/main" val="348303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EF7F9A-E678-4E6D-8CB0-28726DC38DC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23D75-E86B-481E-B3E2-E1B372CC2CA3}"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EF7F9A-E678-4E6D-8CB0-28726DC38DC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23D75-E86B-481E-B3E2-E1B372CC2CA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F7F9A-E678-4E6D-8CB0-28726DC38DC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23D75-E86B-481E-B3E2-E1B372CC2CA3}"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EF7F9A-E678-4E6D-8CB0-28726DC38DC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23D75-E86B-481E-B3E2-E1B372CC2CA3}" type="slidenum">
              <a:rPr lang="en-GB" smtClean="0"/>
              <a:t>‹#›</a:t>
            </a:fld>
            <a:endParaRPr lang="en-GB"/>
          </a:p>
        </p:txBody>
      </p:sp>
    </p:spTree>
    <p:extLst>
      <p:ext uri="{BB962C8B-B14F-4D97-AF65-F5344CB8AC3E}">
        <p14:creationId xmlns:p14="http://schemas.microsoft.com/office/powerpoint/2010/main" val="268017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EF7F9A-E678-4E6D-8CB0-28726DC38DC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23D75-E86B-481E-B3E2-E1B372CC2CA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EF7F9A-E678-4E6D-8CB0-28726DC38DC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23D75-E86B-481E-B3E2-E1B372CC2CA3}"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EF7F9A-E678-4E6D-8CB0-28726DC38DC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23D75-E86B-481E-B3E2-E1B372CC2CA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EF7F9A-E678-4E6D-8CB0-28726DC38DC2}" type="datetimeFigureOut">
              <a:rPr lang="en-GB" smtClean="0"/>
              <a:t>10/05/2023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23D75-E86B-481E-B3E2-E1B372CC2CA3}"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EF7F9A-E678-4E6D-8CB0-28726DC38DC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23D75-E86B-481E-B3E2-E1B372CC2CA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F7F9A-E678-4E6D-8CB0-28726DC38DC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23D75-E86B-481E-B3E2-E1B372CC2CA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EF7F9A-E678-4E6D-8CB0-28726DC38DC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23D75-E86B-481E-B3E2-E1B372CC2CA3}"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EF7F9A-E678-4E6D-8CB0-28726DC38DC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23D75-E86B-481E-B3E2-E1B372CC2CA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CEF7F9A-E678-4E6D-8CB0-28726DC38DC2}" type="datetimeFigureOut">
              <a:rPr lang="en-GB" smtClean="0"/>
              <a:t>10/05/2023</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5423D75-E86B-481E-B3E2-E1B372CC2CA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youtube.com/watch?v=7EDo9pUYvPE"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b="1" dirty="0"/>
              <a:t>Asthma</a:t>
            </a:r>
          </a:p>
        </p:txBody>
      </p:sp>
      <p:sp>
        <p:nvSpPr>
          <p:cNvPr id="3" name="Subtitle 2"/>
          <p:cNvSpPr>
            <a:spLocks noGrp="1"/>
          </p:cNvSpPr>
          <p:nvPr>
            <p:ph type="subTitle" idx="1"/>
          </p:nvPr>
        </p:nvSpPr>
        <p:spPr>
          <a:xfrm>
            <a:off x="1403648" y="3501008"/>
            <a:ext cx="6400800" cy="1752600"/>
          </a:xfrm>
        </p:spPr>
        <p:txBody>
          <a:bodyPr/>
          <a:lstStyle/>
          <a:p>
            <a:pPr algn="ctr"/>
            <a:r>
              <a:rPr lang="en-GB" dirty="0"/>
              <a:t>BY </a:t>
            </a:r>
          </a:p>
          <a:p>
            <a:pPr algn="ctr"/>
            <a:r>
              <a:rPr lang="en-GB" dirty="0"/>
              <a:t>Carl Thomson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448" y="6093296"/>
            <a:ext cx="363731" cy="504056"/>
          </a:xfrm>
          <a:prstGeom prst="rect">
            <a:avLst/>
          </a:prstGeom>
        </p:spPr>
      </p:pic>
    </p:spTree>
    <p:extLst>
      <p:ext uri="{BB962C8B-B14F-4D97-AF65-F5344CB8AC3E}">
        <p14:creationId xmlns:p14="http://schemas.microsoft.com/office/powerpoint/2010/main" val="324501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t>OUTCOMES</a:t>
            </a:r>
          </a:p>
        </p:txBody>
      </p:sp>
      <p:sp>
        <p:nvSpPr>
          <p:cNvPr id="3" name="TextBox 2"/>
          <p:cNvSpPr txBox="1"/>
          <p:nvPr/>
        </p:nvSpPr>
        <p:spPr>
          <a:xfrm>
            <a:off x="467544" y="1628800"/>
            <a:ext cx="8064896" cy="3508653"/>
          </a:xfrm>
          <a:prstGeom prst="rect">
            <a:avLst/>
          </a:prstGeom>
          <a:noFill/>
        </p:spPr>
        <p:txBody>
          <a:bodyPr wrap="square" rtlCol="0">
            <a:spAutoFit/>
          </a:bodyPr>
          <a:lstStyle/>
          <a:p>
            <a:r>
              <a:rPr lang="en-GB" sz="2400" b="1" dirty="0"/>
              <a:t>By the end of the session you should be able to:</a:t>
            </a:r>
          </a:p>
          <a:p>
            <a:endParaRPr lang="en-GB" dirty="0"/>
          </a:p>
          <a:p>
            <a:pPr marL="285750" indent="-285750">
              <a:buFont typeface="Arial" panose="020B0604020202020204" pitchFamily="34" charset="0"/>
              <a:buChar char="•"/>
            </a:pPr>
            <a:r>
              <a:rPr lang="en-GB" sz="2000" dirty="0"/>
              <a:t>Define Asthma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Further understand the pathophysiology that causes Asthma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Know how to MANAGE Asthma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Further understand the Pharmacology of treatment for Asthma</a:t>
            </a:r>
          </a:p>
          <a:p>
            <a:pPr marL="285750" indent="-285750">
              <a:buFont typeface="Arial" panose="020B0604020202020204" pitchFamily="34" charset="0"/>
              <a:buChar char="•"/>
            </a:pPr>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23" y="6093296"/>
            <a:ext cx="480748" cy="571128"/>
          </a:xfrm>
          <a:prstGeom prst="rect">
            <a:avLst/>
          </a:prstGeom>
        </p:spPr>
      </p:pic>
    </p:spTree>
    <p:extLst>
      <p:ext uri="{BB962C8B-B14F-4D97-AF65-F5344CB8AC3E}">
        <p14:creationId xmlns:p14="http://schemas.microsoft.com/office/powerpoint/2010/main" val="239728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HOW WE ACHIEVE OUTCOMES</a:t>
            </a:r>
          </a:p>
        </p:txBody>
      </p:sp>
      <p:sp>
        <p:nvSpPr>
          <p:cNvPr id="3" name="TextBox 2"/>
          <p:cNvSpPr txBox="1"/>
          <p:nvPr/>
        </p:nvSpPr>
        <p:spPr>
          <a:xfrm>
            <a:off x="323528" y="1844824"/>
            <a:ext cx="8496944" cy="2954655"/>
          </a:xfrm>
          <a:prstGeom prst="rect">
            <a:avLst/>
          </a:prstGeom>
          <a:noFill/>
        </p:spPr>
        <p:txBody>
          <a:bodyPr wrap="square" rtlCol="0">
            <a:spAutoFit/>
          </a:bodyPr>
          <a:lstStyle/>
          <a:p>
            <a:pPr marL="285750" indent="-285750">
              <a:buFont typeface="Arial" panose="020B0604020202020204" pitchFamily="34" charset="0"/>
              <a:buChar char="•"/>
            </a:pPr>
            <a:r>
              <a:rPr lang="en-GB" sz="2400" b="1" dirty="0"/>
              <a:t>We are going to discuss Asthma in detail</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b="1" dirty="0"/>
              <a:t>Some V.L.E. techniques</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b="1" dirty="0"/>
              <a:t>Draw upon knowledge from A&amp;P</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b="1" dirty="0"/>
              <a:t>Draw upon knowledge from Pharmacology</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524" y="6245549"/>
            <a:ext cx="435834" cy="432048"/>
          </a:xfrm>
          <a:prstGeom prst="rect">
            <a:avLst/>
          </a:prstGeom>
        </p:spPr>
      </p:pic>
    </p:spTree>
    <p:extLst>
      <p:ext uri="{BB962C8B-B14F-4D97-AF65-F5344CB8AC3E}">
        <p14:creationId xmlns:p14="http://schemas.microsoft.com/office/powerpoint/2010/main" val="1765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t>DEFINITION OF ASTHMA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448" y="6237313"/>
            <a:ext cx="364030" cy="432048"/>
          </a:xfrm>
          <a:prstGeom prst="rect">
            <a:avLst/>
          </a:prstGeom>
        </p:spPr>
      </p:pic>
      <p:sp>
        <p:nvSpPr>
          <p:cNvPr id="6" name="TextBox 5"/>
          <p:cNvSpPr txBox="1"/>
          <p:nvPr/>
        </p:nvSpPr>
        <p:spPr>
          <a:xfrm>
            <a:off x="467544" y="1628800"/>
            <a:ext cx="8500934" cy="830997"/>
          </a:xfrm>
          <a:prstGeom prst="rect">
            <a:avLst/>
          </a:prstGeom>
          <a:noFill/>
        </p:spPr>
        <p:txBody>
          <a:bodyPr wrap="square" rtlCol="0">
            <a:spAutoFit/>
          </a:bodyPr>
          <a:lstStyle/>
          <a:p>
            <a:r>
              <a:rPr lang="en-GB" sz="2400" dirty="0"/>
              <a:t>A chronic lung disorder that is marked by recurring episodes of airway obstruction </a:t>
            </a:r>
            <a:r>
              <a:rPr lang="en-GB" sz="1400" dirty="0"/>
              <a:t>(Merriam-Webster 2016)</a:t>
            </a:r>
          </a:p>
        </p:txBody>
      </p:sp>
      <p:sp>
        <p:nvSpPr>
          <p:cNvPr id="5" name="TextBox 4"/>
          <p:cNvSpPr txBox="1"/>
          <p:nvPr/>
        </p:nvSpPr>
        <p:spPr>
          <a:xfrm>
            <a:off x="467544" y="3068959"/>
            <a:ext cx="7920880" cy="461665"/>
          </a:xfrm>
          <a:prstGeom prst="rect">
            <a:avLst/>
          </a:prstGeom>
          <a:noFill/>
        </p:spPr>
        <p:txBody>
          <a:bodyPr wrap="square" rtlCol="0">
            <a:spAutoFit/>
          </a:bodyPr>
          <a:lstStyle/>
          <a:p>
            <a:r>
              <a:rPr lang="en-GB" sz="2400" dirty="0"/>
              <a:t>A chronic condition that can have acute episodes!!!!</a:t>
            </a:r>
          </a:p>
        </p:txBody>
      </p:sp>
    </p:spTree>
    <p:extLst>
      <p:ext uri="{BB962C8B-B14F-4D97-AF65-F5344CB8AC3E}">
        <p14:creationId xmlns:p14="http://schemas.microsoft.com/office/powerpoint/2010/main" val="283639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PREVIOUS EXPERIENCES</a:t>
            </a:r>
            <a:br>
              <a:rPr lang="en-GB" b="1" dirty="0"/>
            </a:br>
            <a:r>
              <a:rPr lang="en-GB" b="1" dirty="0"/>
              <a:t>IN THE PRACTICE SETTING</a:t>
            </a:r>
          </a:p>
        </p:txBody>
      </p:sp>
      <p:sp>
        <p:nvSpPr>
          <p:cNvPr id="4" name="TextBox 3"/>
          <p:cNvSpPr txBox="1"/>
          <p:nvPr/>
        </p:nvSpPr>
        <p:spPr>
          <a:xfrm>
            <a:off x="755576" y="2276872"/>
            <a:ext cx="7344816" cy="461665"/>
          </a:xfrm>
          <a:prstGeom prst="rect">
            <a:avLst/>
          </a:prstGeom>
          <a:noFill/>
        </p:spPr>
        <p:txBody>
          <a:bodyPr wrap="square" rtlCol="0">
            <a:spAutoFit/>
          </a:bodyPr>
          <a:lstStyle/>
          <a:p>
            <a:r>
              <a:rPr lang="en-GB" sz="2400" b="1" dirty="0"/>
              <a:t>Group Discussion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210" y="6167129"/>
            <a:ext cx="393529" cy="504056"/>
          </a:xfrm>
          <a:prstGeom prst="rect">
            <a:avLst/>
          </a:prstGeom>
        </p:spPr>
      </p:pic>
    </p:spTree>
    <p:extLst>
      <p:ext uri="{BB962C8B-B14F-4D97-AF65-F5344CB8AC3E}">
        <p14:creationId xmlns:p14="http://schemas.microsoft.com/office/powerpoint/2010/main" val="254678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90600"/>
          </a:xfrm>
        </p:spPr>
        <p:txBody>
          <a:bodyPr>
            <a:noAutofit/>
          </a:bodyPr>
          <a:lstStyle/>
          <a:p>
            <a:pPr algn="ctr"/>
            <a:r>
              <a:rPr lang="en-GB" sz="3600" b="1" dirty="0"/>
              <a:t>SIGNS &amp; SYMPTOMS OF ASTHMA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852" y="6381328"/>
            <a:ext cx="450091" cy="355104"/>
          </a:xfrm>
          <a:prstGeom prst="rect">
            <a:avLst/>
          </a:prstGeom>
        </p:spPr>
      </p:pic>
      <p:sp>
        <p:nvSpPr>
          <p:cNvPr id="3" name="Rectangle 2"/>
          <p:cNvSpPr/>
          <p:nvPr/>
        </p:nvSpPr>
        <p:spPr>
          <a:xfrm>
            <a:off x="539553" y="1268760"/>
            <a:ext cx="3816424" cy="5324535"/>
          </a:xfrm>
          <a:prstGeom prst="rect">
            <a:avLst/>
          </a:prstGeom>
        </p:spPr>
        <p:txBody>
          <a:bodyPr wrap="square">
            <a:spAutoFit/>
          </a:bodyPr>
          <a:lstStyle/>
          <a:p>
            <a:pPr marL="285750" indent="-285750">
              <a:buFont typeface="Arial" panose="020B0604020202020204" pitchFamily="34" charset="0"/>
              <a:buChar char="•"/>
            </a:pPr>
            <a:r>
              <a:rPr lang="en-GB" sz="2000" dirty="0"/>
              <a:t>Shortness of breath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Dyspnoea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Chest tightness / constriction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Chest pain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Coughing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Wheezing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Nasal Flaring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Intercostal recession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Tracheal tug</a:t>
            </a:r>
          </a:p>
        </p:txBody>
      </p:sp>
    </p:spTree>
    <p:extLst>
      <p:ext uri="{BB962C8B-B14F-4D97-AF65-F5344CB8AC3E}">
        <p14:creationId xmlns:p14="http://schemas.microsoft.com/office/powerpoint/2010/main" val="244666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anim calcmode="lin" valueType="num">
                                      <p:cBhvr>
                                        <p:cTn id="3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1000"/>
                                        <p:tgtEl>
                                          <p:spTgt spid="3">
                                            <p:txEl>
                                              <p:pRg st="14" end="14"/>
                                            </p:txEl>
                                          </p:spTgt>
                                        </p:tgtEl>
                                      </p:cBhvr>
                                    </p:animEffect>
                                    <p:anim calcmode="lin" valueType="num">
                                      <p:cBhvr>
                                        <p:cTn id="4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1000"/>
                                        <p:tgtEl>
                                          <p:spTgt spid="3">
                                            <p:txEl>
                                              <p:pRg st="16" end="16"/>
                                            </p:txEl>
                                          </p:spTgt>
                                        </p:tgtEl>
                                      </p:cBhvr>
                                    </p:animEffect>
                                    <p:anim calcmode="lin" valueType="num">
                                      <p:cBhvr>
                                        <p:cTn id="4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2459"/>
            <a:ext cx="8229600" cy="990600"/>
          </a:xfrm>
        </p:spPr>
        <p:txBody>
          <a:bodyPr/>
          <a:lstStyle/>
          <a:p>
            <a:pPr algn="ctr"/>
            <a:r>
              <a:rPr lang="en-GB" b="1" dirty="0"/>
              <a:t>PATHOPHYSIOLOGY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852" y="548680"/>
            <a:ext cx="450091" cy="355104"/>
          </a:xfrm>
          <a:prstGeom prst="rect">
            <a:avLst/>
          </a:prstGeom>
        </p:spPr>
      </p:pic>
      <p:pic>
        <p:nvPicPr>
          <p:cNvPr id="3" name="Picture 2" descr="Image result for asth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37" y="1290672"/>
            <a:ext cx="8020415" cy="4370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5949280"/>
            <a:ext cx="7200800" cy="369332"/>
          </a:xfrm>
          <a:prstGeom prst="rect">
            <a:avLst/>
          </a:prstGeom>
        </p:spPr>
        <p:txBody>
          <a:bodyPr wrap="square">
            <a:spAutoFit/>
          </a:bodyPr>
          <a:lstStyle/>
          <a:p>
            <a:r>
              <a:rPr lang="en-GB" dirty="0">
                <a:hlinkClick r:id="rId5"/>
              </a:rPr>
              <a:t>https://www.youtube.com/watch?v=7EDo9pUYvPE</a:t>
            </a:r>
            <a:r>
              <a:rPr lang="en-GB" dirty="0"/>
              <a:t> = Animation</a:t>
            </a:r>
          </a:p>
        </p:txBody>
      </p:sp>
    </p:spTree>
    <p:extLst>
      <p:ext uri="{BB962C8B-B14F-4D97-AF65-F5344CB8AC3E}">
        <p14:creationId xmlns:p14="http://schemas.microsoft.com/office/powerpoint/2010/main" val="245131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2459"/>
            <a:ext cx="8229600" cy="990600"/>
          </a:xfrm>
        </p:spPr>
        <p:txBody>
          <a:bodyPr/>
          <a:lstStyle/>
          <a:p>
            <a:pPr algn="ctr"/>
            <a:r>
              <a:rPr lang="en-GB" b="1" dirty="0"/>
              <a:t>PATHOPHYSIOLOGY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852" y="548680"/>
            <a:ext cx="450091" cy="355104"/>
          </a:xfrm>
          <a:prstGeom prst="rect">
            <a:avLst/>
          </a:prstGeom>
        </p:spPr>
      </p:pic>
      <p:pic>
        <p:nvPicPr>
          <p:cNvPr id="1026" name="Picture 2" descr="http://www.multimension.com/wp-content/uploads/2014/03/asthma-illust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124744"/>
            <a:ext cx="8939438"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3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PATHOPHYSIOLOGY</a:t>
            </a:r>
          </a:p>
        </p:txBody>
      </p:sp>
      <p:pic>
        <p:nvPicPr>
          <p:cNvPr id="1026" name="Picture 2" descr="Image result for pathology of asth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5184576" cy="4734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6852" y="548680"/>
            <a:ext cx="450091" cy="355104"/>
          </a:xfrm>
          <a:prstGeom prst="rect">
            <a:avLst/>
          </a:prstGeom>
        </p:spPr>
      </p:pic>
    </p:spTree>
    <p:extLst>
      <p:ext uri="{BB962C8B-B14F-4D97-AF65-F5344CB8AC3E}">
        <p14:creationId xmlns:p14="http://schemas.microsoft.com/office/powerpoint/2010/main" val="1965785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B9DD4FF9585941888064F2DC4A3862B5"/>
  <p:tag name="TPVERSION" val="5"/>
  <p:tag name="TPFULLVERSION" val="5.2.1.3179"/>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9396</TotalTime>
  <Words>633</Words>
  <Application>Microsoft Office PowerPoint</Application>
  <PresentationFormat>On-screen Show (4:3)</PresentationFormat>
  <Paragraphs>76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Clarity</vt:lpstr>
      <vt:lpstr>Asthma</vt:lpstr>
      <vt:lpstr>OUTCOMES</vt:lpstr>
      <vt:lpstr>HOW WE ACHIEVE OUTCOMES</vt:lpstr>
      <vt:lpstr>DEFINITION OF ASTHMA</vt:lpstr>
      <vt:lpstr>PREVIOUS EXPERIENCES IN THE PRACTICE SETTING</vt:lpstr>
      <vt:lpstr>SIGNS &amp; SYMPTOMS OF ASTHMA</vt:lpstr>
      <vt:lpstr>PATHOPHYSIOLOGY</vt:lpstr>
      <vt:lpstr>PATHOPHYSIOLOGY</vt:lpstr>
      <vt:lpstr>PATHOPHYSIOLOGY</vt:lpstr>
    </vt:vector>
  </TitlesOfParts>
  <Company>University Campus Suffolk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INTRAOSSEOUS CANNULATION</dc:title>
  <dc:creator>Carl Thomson</dc:creator>
  <cp:lastModifiedBy>THOMSON, Carl (LONG STRATTON MEDICAL PARTNERSHIP - D82037)</cp:lastModifiedBy>
  <cp:revision>167</cp:revision>
  <cp:lastPrinted>2017-10-30T14:03:09Z</cp:lastPrinted>
  <dcterms:created xsi:type="dcterms:W3CDTF">2016-08-03T09:31:17Z</dcterms:created>
  <dcterms:modified xsi:type="dcterms:W3CDTF">2023-05-10T13:50:42Z</dcterms:modified>
</cp:coreProperties>
</file>